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38" r:id="rId3"/>
    <p:sldId id="444" r:id="rId4"/>
    <p:sldId id="440" r:id="rId5"/>
    <p:sldId id="451" r:id="rId6"/>
    <p:sldId id="405" r:id="rId7"/>
    <p:sldId id="454" r:id="rId8"/>
    <p:sldId id="453" r:id="rId9"/>
    <p:sldId id="455" r:id="rId10"/>
    <p:sldId id="452" r:id="rId11"/>
    <p:sldId id="456" r:id="rId12"/>
    <p:sldId id="434" r:id="rId13"/>
    <p:sldId id="416" r:id="rId14"/>
    <p:sldId id="441" r:id="rId15"/>
    <p:sldId id="442" r:id="rId16"/>
    <p:sldId id="407" r:id="rId17"/>
    <p:sldId id="418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43" r:id="rId36"/>
    <p:sldId id="436" r:id="rId37"/>
    <p:sldId id="445" r:id="rId38"/>
    <p:sldId id="446" r:id="rId39"/>
    <p:sldId id="447" r:id="rId40"/>
    <p:sldId id="448" r:id="rId41"/>
    <p:sldId id="449" r:id="rId42"/>
    <p:sldId id="450" r:id="rId43"/>
    <p:sldId id="380" r:id="rId44"/>
  </p:sldIdLst>
  <p:sldSz cx="9144000" cy="5143500" type="screen16x9"/>
  <p:notesSz cx="6797675" cy="98742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389626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779252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168878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558503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948129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337755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727381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117007" algn="l" defTabSz="779252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FF"/>
    <a:srgbClr val="66CCFF"/>
    <a:srgbClr val="FFFF66"/>
    <a:srgbClr val="008080"/>
    <a:srgbClr val="FF7C80"/>
    <a:srgbClr val="993300"/>
    <a:srgbClr val="B7EFFE"/>
    <a:srgbClr val="FEFB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4450" autoAdjust="0"/>
  </p:normalViewPr>
  <p:slideViewPr>
    <p:cSldViewPr>
      <p:cViewPr varScale="1">
        <p:scale>
          <a:sx n="92" d="100"/>
          <a:sy n="92" d="100"/>
        </p:scale>
        <p:origin x="-72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4F3314E-1C5E-45E3-8BBB-C52D3128883A}" type="datetime1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B621BC-3B63-4879-AB40-621C226AE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22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43DDBDE-4ABE-43EA-8BCE-06A003D35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4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59B832-93A5-401B-8A7A-F572FC0F52C1}" type="slidenum">
              <a:rPr lang="ru-RU" sz="1200" smtClean="0"/>
              <a:pPr eaLnBrk="1" hangingPunct="1"/>
              <a:t>4</a:t>
            </a:fld>
            <a:endParaRPr lang="ru-RU" sz="1200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0B6BC9A-11D8-4B2F-A820-B1C33A815952}" type="slidenum">
              <a:rPr lang="ru-RU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843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75178CCC-747F-47C3-857D-E20F6B94A40D}" type="slidenum">
              <a:rPr 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021FB61-7138-4B23-874C-DBB0C354C87D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0484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7188" cy="44402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D657F326-9534-43EA-9966-0E04A5BDC496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1508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7188" cy="44402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E28DD857-2061-4237-850A-039186A207CD}" type="slidenum">
              <a:rPr 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2550674E-5133-4868-9120-CDA0585EE8FC}" type="slidenum">
              <a:rPr 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78ABBE20-F09C-40E7-9D92-AF994667603E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4580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7188" cy="44402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2CBDCAD4-6D1D-44CB-9388-B9731CD19342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5604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7188" cy="44402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 txBox="1">
            <a:spLocks noGrp="1" noChangeArrowheads="1"/>
          </p:cNvSpPr>
          <p:nvPr/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D38C5712-3EC7-4E30-8555-F22FAA54A4E9}" type="slidenum">
              <a:rPr lang="ru-RU" sz="1200"/>
              <a:pPr algn="r" eaLnBrk="1" hangingPunct="1"/>
              <a:t>35</a:t>
            </a:fld>
            <a:endParaRPr lang="ru-RU" sz="120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26628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7188" cy="44402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317500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6ACD-E617-47FC-A8C3-EA208138A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37869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7809-1AF4-4743-B029-9A44C499D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587907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753F-8EF6-4DB2-B307-0863831DF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68501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BED22-23EA-478E-B113-9FAE9233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311501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DF4B-8482-4D0E-B7DE-1CC5A2DD2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170571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6CA6C-8C1D-4682-9FDB-C80B60F41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27602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04E28-F356-402A-8FC7-104B18A06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38190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F8F9-D4FA-4DC7-8B2B-CAAAA0846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83875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E2F0-7D99-49E6-9DE8-24FA33293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58356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F70B-7E14-457B-9246-AD5EB1602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820126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AE0E-6290-4DCC-B7F3-35267F63B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16896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5A3F-A24F-4D4A-A759-69013738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97634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3A3B-1260-4C0C-A65B-685C26B30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10639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A2EE-FEDC-4044-8170-5B370A332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45141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035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9545E5-F549-4DC1-88C4-8E6644CF9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89626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9pPr>
    </p:titleStyle>
    <p:bodyStyle>
      <a:lvl1pPr marL="292219" indent="-29221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99"/>
          </a:solidFill>
          <a:latin typeface="+mn-lt"/>
          <a:ea typeface="ＭＳ Ｐゴシック" charset="-128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  <a:ea typeface="ＭＳ Ｐゴシック" charset="-128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333399"/>
          </a:solidFill>
          <a:latin typeface="+mn-lt"/>
          <a:ea typeface="ＭＳ Ｐゴシック" charset="-128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  <a:ea typeface="ＭＳ Ｐゴシック" charset="-128"/>
        </a:defRPr>
      </a:lvl5pPr>
      <a:lvl6pPr marL="2142942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6pPr>
      <a:lvl7pPr marL="2532568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7pPr>
      <a:lvl8pPr marL="2922194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8pPr>
      <a:lvl9pPr marL="3311820" indent="-194813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77"/>
          <p:cNvSpPr txBox="1">
            <a:spLocks noChangeArrowheads="1"/>
          </p:cNvSpPr>
          <p:nvPr/>
        </p:nvSpPr>
        <p:spPr bwMode="auto">
          <a:xfrm>
            <a:off x="5635869" y="4677967"/>
            <a:ext cx="3048000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sz="1700" dirty="0" smtClean="0">
                <a:solidFill>
                  <a:srgbClr val="008080"/>
                </a:solidFill>
              </a:rPr>
              <a:t>Мурманск</a:t>
            </a:r>
            <a:r>
              <a:rPr lang="ru-RU" sz="1700" dirty="0" smtClean="0">
                <a:solidFill>
                  <a:srgbClr val="008080"/>
                </a:solidFill>
                <a:ea typeface="ヒラギノ角ゴ Pro W3" charset="-128"/>
              </a:rPr>
              <a:t>, </a:t>
            </a:r>
            <a:r>
              <a:rPr lang="en-US" sz="1700" dirty="0" smtClean="0">
                <a:solidFill>
                  <a:srgbClr val="008080"/>
                </a:solidFill>
                <a:ea typeface="ヒラギノ角ゴ Pro W3" charset="-128"/>
              </a:rPr>
              <a:t>201</a:t>
            </a:r>
            <a:r>
              <a:rPr lang="ru-RU" sz="1700" dirty="0" smtClean="0">
                <a:solidFill>
                  <a:srgbClr val="008080"/>
                </a:solidFill>
                <a:ea typeface="ヒラギノ角ゴ Pro W3" charset="-128"/>
              </a:rPr>
              <a:t>8 </a:t>
            </a:r>
            <a:r>
              <a:rPr lang="ru-RU" sz="1700" dirty="0">
                <a:solidFill>
                  <a:srgbClr val="008080"/>
                </a:solidFill>
                <a:ea typeface="ヒラギノ角ゴ Pro W3" charset="-128"/>
              </a:rPr>
              <a:t>г.</a:t>
            </a:r>
          </a:p>
        </p:txBody>
      </p:sp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570035" y="2089543"/>
            <a:ext cx="8573966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ru-RU" sz="2800" b="1" i="1" dirty="0" smtClean="0">
                <a:solidFill>
                  <a:srgbClr val="333399"/>
                </a:solidFill>
              </a:rPr>
              <a:t>Изменения в Законе о контрактной системе (44-ФЗ) и Законе о закупках (223-ФЗ)</a:t>
            </a:r>
            <a:endParaRPr lang="ru-RU" sz="2800" b="1" i="1" dirty="0">
              <a:solidFill>
                <a:srgbClr val="333399"/>
              </a:solidFill>
            </a:endParaRPr>
          </a:p>
        </p:txBody>
      </p:sp>
      <p:sp>
        <p:nvSpPr>
          <p:cNvPr id="3076" name="Rectangle 26"/>
          <p:cNvSpPr>
            <a:spLocks noChangeArrowheads="1"/>
          </p:cNvSpPr>
          <p:nvPr/>
        </p:nvSpPr>
        <p:spPr bwMode="auto">
          <a:xfrm>
            <a:off x="1260231" y="0"/>
            <a:ext cx="7883769" cy="9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/>
          <a:p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УПРАВЛЕНИЕ ФЕДЕРАЛЬНОЙ АНТИМОНОПОЛЬНОЙ СЛУЖБЫ ПО МУРМАНСКОЙ ОБЛАСТИ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1700" b="1" dirty="0">
              <a:solidFill>
                <a:srgbClr val="008080"/>
              </a:solidFill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00100" y="3500444"/>
            <a:ext cx="7513766" cy="68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1065"/>
              </a:spcBef>
            </a:pPr>
            <a:r>
              <a:rPr lang="ru-RU" sz="1500" dirty="0" smtClean="0">
                <a:solidFill>
                  <a:srgbClr val="333399"/>
                </a:solidFill>
              </a:rPr>
              <a:t>Ксения Феликсовна Воронина - начальник отдела контроля торгов</a:t>
            </a:r>
          </a:p>
          <a:p>
            <a:pPr algn="l" eaLnBrk="1" hangingPunct="1">
              <a:spcBef>
                <a:spcPts val="1065"/>
              </a:spcBef>
            </a:pPr>
            <a:r>
              <a:rPr lang="ru-RU" sz="1500" dirty="0" smtClean="0">
                <a:solidFill>
                  <a:srgbClr val="333399"/>
                </a:solidFill>
              </a:rPr>
              <a:t>Анна Владимировна </a:t>
            </a:r>
            <a:r>
              <a:rPr lang="ru-RU" sz="1500" dirty="0" err="1" smtClean="0">
                <a:solidFill>
                  <a:srgbClr val="333399"/>
                </a:solidFill>
              </a:rPr>
              <a:t>Клименкова</a:t>
            </a:r>
            <a:r>
              <a:rPr lang="ru-RU" sz="1500" dirty="0" smtClean="0">
                <a:solidFill>
                  <a:srgbClr val="333399"/>
                </a:solidFill>
              </a:rPr>
              <a:t> - специалист-эксперт отдела контроля торгов</a:t>
            </a:r>
            <a:endParaRPr lang="ru-RU" sz="15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-214332"/>
            <a:ext cx="8229600" cy="8572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Рассмотрение вторых частей заявок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A5A3F-A24F-4D4A-A759-69013738A3D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146" name="Picture 2" descr="F:\ФАС\30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283" y="795089"/>
            <a:ext cx="7573433" cy="35533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894"/>
            <a:ext cx="8229600" cy="857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Случаи несостоявшегося аукциона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170" name="Picture 2" descr="F:\ФАС\44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62"/>
            <a:ext cx="7497222" cy="417253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00200" y="800100"/>
            <a:ext cx="7239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/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Заключение контракта без разногласий. Новая статья 83.2.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13743" y="681038"/>
            <a:ext cx="3058257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 sz="700" b="1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010400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184639" y="3381375"/>
            <a:ext cx="5983166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118696" y="3381375"/>
            <a:ext cx="525047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ru-RU" sz="1700" dirty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506058" y="789385"/>
            <a:ext cx="3323492" cy="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>
                <a:srgbClr val="FF3300"/>
              </a:buClr>
            </a:pPr>
            <a:r>
              <a:rPr lang="ru-RU" sz="1500" dirty="0" smtClean="0"/>
              <a:t> </a:t>
            </a:r>
            <a:endParaRPr lang="ru-RU" sz="1500" dirty="0"/>
          </a:p>
        </p:txBody>
      </p:sp>
      <p:pic>
        <p:nvPicPr>
          <p:cNvPr id="3074" name="Picture 2" descr="F:\ФАС\Слайд6-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800"/>
            <a:ext cx="8211697" cy="41534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00200" y="800100"/>
            <a:ext cx="7239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/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52600" y="2571750"/>
            <a:ext cx="7162800" cy="15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>
            <a:spAutoFit/>
          </a:bodyPr>
          <a:lstStyle/>
          <a:p>
            <a:pPr algn="l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852"/>
              </a:spcBef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6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6698" tIns="39883" rIns="76698" bIns="39883" anchor="ctr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  <a:defRPr/>
            </a:pP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906716" y="789385"/>
            <a:ext cx="47874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010400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-142894"/>
            <a:ext cx="8229600" cy="85725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Заключение контракта при разногласиях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АС\44-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85800"/>
            <a:ext cx="5896439" cy="40604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35806"/>
            <a:ext cx="596851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marL="457200" indent="-4572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128"/>
              </a:spcBef>
              <a:buClr>
                <a:srgbClr val="000000"/>
              </a:buClr>
              <a:buSzPct val="100000"/>
            </a:pPr>
            <a:r>
              <a:rPr lang="ru-RU" b="1" dirty="0"/>
              <a:t>	</a:t>
            </a:r>
            <a:endParaRPr lang="ru-RU" sz="1900" b="1" dirty="0">
              <a:solidFill>
                <a:srgbClr val="FF0033"/>
              </a:solidFill>
            </a:endParaRPr>
          </a:p>
          <a:p>
            <a:pPr algn="l" eaLnBrk="1" hangingPunct="1">
              <a:spcBef>
                <a:spcPts val="128"/>
              </a:spcBef>
              <a:buClr>
                <a:srgbClr val="FF0033"/>
              </a:buClr>
              <a:buSzPct val="100000"/>
            </a:pPr>
            <a:endParaRPr lang="ru-RU" sz="700" dirty="0">
              <a:solidFill>
                <a:srgbClr val="000090"/>
              </a:solidFill>
            </a:endParaRPr>
          </a:p>
          <a:p>
            <a:pPr algn="l" eaLnBrk="1" hangingPunct="1">
              <a:spcBef>
                <a:spcPts val="128"/>
              </a:spcBef>
              <a:buClr>
                <a:srgbClr val="FF0033"/>
              </a:buClr>
              <a:buSzPct val="100000"/>
            </a:pPr>
            <a:r>
              <a:rPr lang="ru-RU" sz="1800" dirty="0">
                <a:solidFill>
                  <a:srgbClr val="000090"/>
                </a:solidFill>
              </a:rPr>
              <a:t>	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008935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F:\ФАС\44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62"/>
            <a:ext cx="7935433" cy="426779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-214332"/>
            <a:ext cx="8229600" cy="85725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Проведение запроса котировок в электронной форме с 01.07.2018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735806"/>
            <a:ext cx="596851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marL="457200" indent="-4572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ts val="128"/>
              </a:spcBef>
              <a:buClr>
                <a:srgbClr val="000000"/>
              </a:buClr>
              <a:buSzPct val="100000"/>
            </a:pPr>
            <a:r>
              <a:rPr lang="ru-RU" b="1" dirty="0"/>
              <a:t>	</a:t>
            </a:r>
            <a:endParaRPr lang="ru-RU" sz="1900" b="1" dirty="0">
              <a:solidFill>
                <a:srgbClr val="FF0033"/>
              </a:solidFill>
            </a:endParaRPr>
          </a:p>
          <a:p>
            <a:pPr algn="l" eaLnBrk="1" hangingPunct="1">
              <a:spcBef>
                <a:spcPts val="128"/>
              </a:spcBef>
              <a:buClr>
                <a:srgbClr val="FF0033"/>
              </a:buClr>
              <a:buSzPct val="100000"/>
            </a:pPr>
            <a:endParaRPr lang="ru-RU" sz="700" dirty="0">
              <a:solidFill>
                <a:srgbClr val="000090"/>
              </a:solidFill>
            </a:endParaRPr>
          </a:p>
          <a:p>
            <a:pPr algn="l" eaLnBrk="1" hangingPunct="1">
              <a:spcBef>
                <a:spcPts val="128"/>
              </a:spcBef>
              <a:buClr>
                <a:srgbClr val="FF0033"/>
              </a:buClr>
              <a:buSzPct val="100000"/>
            </a:pPr>
            <a:r>
              <a:rPr lang="ru-RU" sz="1800" dirty="0">
                <a:solidFill>
                  <a:srgbClr val="000090"/>
                </a:solidFill>
              </a:rPr>
              <a:t>	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008935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219808" y="2839641"/>
            <a:ext cx="5605097" cy="34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ru-RU" sz="1700" dirty="0">
                <a:solidFill>
                  <a:schemeClr val="accent2"/>
                </a:solidFill>
              </a:rPr>
              <a:t>   </a:t>
            </a:r>
          </a:p>
        </p:txBody>
      </p:sp>
      <p:pic>
        <p:nvPicPr>
          <p:cNvPr id="3075" name="Picture 3" descr="F:\ФАС\44-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14"/>
            <a:ext cx="7440064" cy="387721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-214332"/>
            <a:ext cx="8229600" cy="85725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Заявка на участие в запросе котировок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6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6698" tIns="39883" rIns="76698" bIns="39883" anchor="ctr"/>
          <a:lstStyle/>
          <a:p>
            <a:pPr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  <a:defRPr/>
            </a:pPr>
            <a:endParaRPr lang="ru-R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7010400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828800" y="4914900"/>
            <a:ext cx="6172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4098" name="Picture 2" descr="F:\ФАС\44-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800"/>
            <a:ext cx="7668696" cy="41344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600200" y="800100"/>
            <a:ext cx="7239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/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043604" y="789385"/>
            <a:ext cx="5848350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ru-RU" sz="1800" dirty="0">
              <a:solidFill>
                <a:srgbClr val="000090"/>
              </a:solidFill>
            </a:endParaRPr>
          </a:p>
          <a:p>
            <a:pPr algn="l" eaLnBrk="1" hangingPunct="1">
              <a:buClr>
                <a:srgbClr val="FF7C80"/>
              </a:buClr>
              <a:buFont typeface="Wingdings" pitchFamily="2" charset="2"/>
              <a:buNone/>
            </a:pPr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7010400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-142894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Признание запроса котировок в электронной несостоявшимся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ФАС\з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800"/>
            <a:ext cx="7316222" cy="41344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894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Изменения в заявке на участие в «бумажном» ЗК с 01.07.2018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026" name="Picture 2" descr="F:\ФАС\1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8"/>
            <a:ext cx="7382906" cy="40867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894"/>
            <a:ext cx="8229600" cy="857250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Порядок проведения открытого конкурса в электронной форме по 44-ФЗ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050" name="Picture 2" descr="F:\ФАС\1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800"/>
            <a:ext cx="7573433" cy="42011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12481" y="107157"/>
            <a:ext cx="9356481" cy="735806"/>
          </a:xfrm>
        </p:spPr>
        <p:txBody>
          <a:bodyPr/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Способы закупок в 44-ФЗ с 01.07.2018 и с 01.01.2019</a:t>
            </a:r>
            <a:r>
              <a:rPr lang="ru-RU" sz="2700" b="1" dirty="0" smtClean="0">
                <a:solidFill>
                  <a:srgbClr val="FFFFFF"/>
                </a:solidFill>
              </a:rPr>
              <a:t/>
            </a:r>
            <a:br>
              <a:rPr lang="ru-RU" sz="2700" b="1" dirty="0" smtClean="0">
                <a:solidFill>
                  <a:srgbClr val="FFFFFF"/>
                </a:solidFill>
              </a:rPr>
            </a:br>
            <a:endParaRPr lang="ru-RU" sz="27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672"/>
            <a:ext cx="8229600" cy="3790950"/>
          </a:xfrm>
        </p:spPr>
        <p:txBody>
          <a:bodyPr/>
          <a:lstStyle/>
          <a:p>
            <a:pPr marL="389626" indent="-389626">
              <a:lnSpc>
                <a:spcPct val="80000"/>
              </a:lnSpc>
              <a:buNone/>
              <a:tabLst>
                <a:tab pos="389626" algn="l"/>
                <a:tab pos="771134" algn="l"/>
                <a:tab pos="1153996" algn="l"/>
                <a:tab pos="1536857" algn="l"/>
                <a:tab pos="1919719" algn="l"/>
                <a:tab pos="2302580" algn="l"/>
                <a:tab pos="2685442" algn="l"/>
                <a:tab pos="3068303" algn="l"/>
                <a:tab pos="3451165" algn="l"/>
                <a:tab pos="3834026" algn="l"/>
                <a:tab pos="4216888" algn="l"/>
                <a:tab pos="4599750" algn="l"/>
                <a:tab pos="4982611" algn="l"/>
                <a:tab pos="5365473" algn="l"/>
                <a:tab pos="5748334" algn="l"/>
                <a:tab pos="6131196" algn="l"/>
                <a:tab pos="6514057" algn="l"/>
                <a:tab pos="6896919" algn="l"/>
                <a:tab pos="7279780" algn="l"/>
                <a:tab pos="7662642" algn="l"/>
                <a:tab pos="8045503" algn="l"/>
              </a:tabLst>
            </a:pPr>
            <a:endParaRPr lang="ru-RU" sz="2000" dirty="0" smtClean="0">
              <a:solidFill>
                <a:srgbClr val="000090"/>
              </a:solidFill>
              <a:latin typeface="Lucida Sans Unicode" pitchFamily="34" charset="0"/>
            </a:endParaRPr>
          </a:p>
          <a:p>
            <a:pPr marL="389626" indent="-389626">
              <a:lnSpc>
                <a:spcPct val="80000"/>
              </a:lnSpc>
              <a:tabLst>
                <a:tab pos="389626" algn="l"/>
                <a:tab pos="771134" algn="l"/>
                <a:tab pos="1153996" algn="l"/>
                <a:tab pos="1536857" algn="l"/>
                <a:tab pos="1919719" algn="l"/>
                <a:tab pos="2302580" algn="l"/>
                <a:tab pos="2685442" algn="l"/>
                <a:tab pos="3068303" algn="l"/>
                <a:tab pos="3451165" algn="l"/>
                <a:tab pos="3834026" algn="l"/>
                <a:tab pos="4216888" algn="l"/>
                <a:tab pos="4599750" algn="l"/>
                <a:tab pos="4982611" algn="l"/>
                <a:tab pos="5365473" algn="l"/>
                <a:tab pos="5748334" algn="l"/>
                <a:tab pos="6131196" algn="l"/>
                <a:tab pos="6514057" algn="l"/>
                <a:tab pos="6896919" algn="l"/>
                <a:tab pos="7279780" algn="l"/>
                <a:tab pos="7662642" algn="l"/>
                <a:tab pos="8045503" algn="l"/>
              </a:tabLst>
            </a:pPr>
            <a:endParaRPr lang="ru-RU" sz="2000" dirty="0" smtClean="0">
              <a:latin typeface="Lucida Sans Unicode" pitchFamily="34" charset="0"/>
            </a:endParaRPr>
          </a:p>
        </p:txBody>
      </p:sp>
      <p:pic>
        <p:nvPicPr>
          <p:cNvPr id="1026" name="Picture 2" descr="F:\ФАС\Слайд 1-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800"/>
            <a:ext cx="7658705" cy="403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894"/>
            <a:ext cx="8229600" cy="857250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Порядок проведения открытого конкурса и конкурса с ограниченным участием в электронной форме по 44-ФЗ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074" name="Picture 2" descr="F:\ФАС\1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810" y="742694"/>
            <a:ext cx="7554380" cy="365811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894"/>
            <a:ext cx="8229600" cy="85725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Содержание заявки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098" name="Picture 2" descr="F:\ФАС\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14"/>
            <a:ext cx="7335274" cy="37247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2"/>
            <a:ext cx="8229600" cy="85725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Содержание заявки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5122" name="Picture 2" descr="F:\ФАС\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62"/>
            <a:ext cx="7516275" cy="382958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894"/>
            <a:ext cx="8229600" cy="857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Основания возврата заявки оператором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146" name="Picture 2" descr="F:\ФАС\1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8"/>
            <a:ext cx="7754433" cy="37724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2"/>
            <a:ext cx="8229600" cy="857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Рассмотрение и оценка первых частей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7170" name="Picture 2" descr="F:\ФАС\1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62"/>
            <a:ext cx="7373380" cy="40486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2"/>
            <a:ext cx="8229600" cy="85725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Подача окончательных предложений о цене контракта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8194" name="Picture 2" descr="F:\ФАС\1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8"/>
            <a:ext cx="7497222" cy="40867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894"/>
            <a:ext cx="8229600" cy="857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Рассмотрение и оценка вторых частей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9218" name="Picture 2" descr="F:\ФАС\1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800"/>
            <a:ext cx="7630590" cy="37438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2"/>
            <a:ext cx="8229600" cy="857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Рассмотрение и оценка вторых частей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0243" name="Picture 3" descr="F:\ФАС\1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8"/>
            <a:ext cx="7573433" cy="40867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894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Подведение итогов конкурса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1266" name="Picture 2" descr="F:\ФАС\1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915" y="1028484"/>
            <a:ext cx="7478169" cy="30865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894"/>
            <a:ext cx="8229600" cy="85725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Подведение итогов конкурса – содержание протокола: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12290" name="Picture 2" descr="F:\ФАС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62"/>
            <a:ext cx="7497222" cy="417253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2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Электронные закупки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b="1" dirty="0" smtClean="0"/>
              <a:t>Все конкурентные способы закупки предусматривают возможность проведения их в электронной форме, в т.ч. закрытые</a:t>
            </a:r>
            <a:endParaRPr lang="ru-RU" sz="1600" dirty="0" smtClean="0"/>
          </a:p>
          <a:p>
            <a:pPr lvl="0"/>
            <a:r>
              <a:rPr lang="ru-RU" sz="1600" dirty="0" smtClean="0"/>
              <a:t>Неэлектронные способы закупки в законе сохраняются для заказчиков действующих на территории иностранного государства, для нормального жизнеобеспечения, </a:t>
            </a:r>
            <a:r>
              <a:rPr lang="ru-RU" sz="1600" dirty="0" err="1" smtClean="0"/>
              <a:t>предквалификационного</a:t>
            </a:r>
            <a:r>
              <a:rPr lang="ru-RU" sz="1600" dirty="0" smtClean="0"/>
              <a:t> отбора и закупок по ст. 111 и ст. 111.1</a:t>
            </a:r>
          </a:p>
          <a:p>
            <a:pPr lvl="0"/>
            <a:r>
              <a:rPr lang="ru-RU" sz="1600" dirty="0" smtClean="0"/>
              <a:t>ч. 43 ст. 112 </a:t>
            </a:r>
            <a:r>
              <a:rPr lang="ru-RU" sz="1600" dirty="0" smtClean="0">
                <a:solidFill>
                  <a:srgbClr val="FF0000"/>
                </a:solidFill>
              </a:rPr>
              <a:t>с 01.07.2018 г. </a:t>
            </a:r>
            <a:r>
              <a:rPr lang="ru-RU" sz="1600" dirty="0" smtClean="0"/>
              <a:t>- электронные закупки </a:t>
            </a:r>
            <a:r>
              <a:rPr lang="ru-RU" sz="1600" dirty="0" smtClean="0">
                <a:solidFill>
                  <a:srgbClr val="FF0000"/>
                </a:solidFill>
              </a:rPr>
              <a:t>право</a:t>
            </a:r>
            <a:r>
              <a:rPr lang="ru-RU" sz="1600" dirty="0" smtClean="0"/>
              <a:t> заказчика</a:t>
            </a:r>
          </a:p>
          <a:p>
            <a:pPr lvl="0"/>
            <a:r>
              <a:rPr lang="ru-RU" sz="1600" dirty="0" smtClean="0"/>
              <a:t>ч. 43 ст. 112 </a:t>
            </a:r>
            <a:r>
              <a:rPr lang="ru-RU" sz="1600" dirty="0" smtClean="0">
                <a:solidFill>
                  <a:srgbClr val="FF0000"/>
                </a:solidFill>
              </a:rPr>
              <a:t>с 01.01.2019 г. </a:t>
            </a:r>
            <a:r>
              <a:rPr lang="ru-RU" sz="1600" dirty="0" smtClean="0"/>
              <a:t>- электронные закупки </a:t>
            </a:r>
            <a:r>
              <a:rPr lang="ru-RU" sz="1600" dirty="0" smtClean="0">
                <a:solidFill>
                  <a:srgbClr val="FF0000"/>
                </a:solidFill>
              </a:rPr>
              <a:t>обязанность</a:t>
            </a:r>
            <a:r>
              <a:rPr lang="ru-RU" sz="1600" dirty="0" smtClean="0"/>
              <a:t> заказчика</a:t>
            </a:r>
          </a:p>
          <a:p>
            <a:pPr lvl="0"/>
            <a:r>
              <a:rPr lang="ru-RU" sz="1600" b="1" dirty="0" smtClean="0"/>
              <a:t>С 01.07.2018 по 01.01.2019 аккредитация участников закупок в рамках ст. 61 Закона № 44-ФЗ.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894"/>
            <a:ext cx="8229600" cy="85725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Порядок проведения двухэтапного конкурса в электронной форме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13314" name="Picture 2" descr="F:\ФАС\1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800"/>
            <a:ext cx="7668696" cy="40772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894"/>
            <a:ext cx="8229600" cy="85725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Основания для проведения запроса предложений с 01.07.2018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14339" name="Picture 3" descr="F:\ФАС\1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8"/>
            <a:ext cx="7554380" cy="40486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2"/>
            <a:ext cx="8229600" cy="85725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Запрос предложений в электронной форме с 01.07.2018 (ст.83.1)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15362" name="Picture 2" descr="F:\ФАС\1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836" y="790326"/>
            <a:ext cx="7716327" cy="3562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2"/>
            <a:ext cx="8229600" cy="85725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Запрос предложений с 01.07.2018:основные изменения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16386" name="Picture 2" descr="F:\ФАС\1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62"/>
            <a:ext cx="7773485" cy="41153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2"/>
            <a:ext cx="8229600" cy="85725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Порядок проведения запроса предложений в электронной форме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17410" name="Picture 2" descr="F:\ФАС\1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62"/>
            <a:ext cx="7763959" cy="40677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600200" y="800100"/>
            <a:ext cx="7239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/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752600" y="2571750"/>
            <a:ext cx="7162800" cy="15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>
            <a:spAutoFit/>
          </a:bodyPr>
          <a:lstStyle/>
          <a:p>
            <a:pPr algn="l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ru-RU" sz="1500" dirty="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852"/>
              </a:spcBef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 sz="27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84639" y="642937"/>
            <a:ext cx="4651131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Aft>
                <a:spcPts val="1023"/>
              </a:spcAft>
              <a:buClr>
                <a:srgbClr val="993300"/>
              </a:buClr>
              <a:buSzPct val="150000"/>
            </a:pPr>
            <a:endParaRPr lang="ru-RU" sz="1700" dirty="0">
              <a:solidFill>
                <a:schemeClr val="accent2"/>
              </a:solidFill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7010400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АС\22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1537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71472" y="696841"/>
            <a:ext cx="7929617" cy="43038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00100" y="-142894"/>
            <a:ext cx="65722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FFFFFF"/>
                </a:solidFill>
                <a:latin typeface="Trebuchet MS" pitchFamily="32" charset="0"/>
                <a:ea typeface="ＭＳ Ｐゴシック" pitchFamily="32" charset="-128"/>
              </a:rPr>
              <a:t/>
            </a:r>
            <a:br>
              <a:rPr lang="ru-RU" sz="1600" b="1" dirty="0" smtClean="0">
                <a:solidFill>
                  <a:srgbClr val="FFFFFF"/>
                </a:solidFill>
                <a:latin typeface="Trebuchet MS" pitchFamily="32" charset="0"/>
                <a:ea typeface="ＭＳ Ｐゴシック" pitchFamily="32" charset="-128"/>
              </a:rPr>
            </a:br>
            <a:r>
              <a:rPr lang="ru-RU" b="1" dirty="0" smtClean="0">
                <a:solidFill>
                  <a:srgbClr val="FF0000"/>
                </a:solidFill>
                <a:latin typeface="Trebuchet MS" pitchFamily="32" charset="0"/>
                <a:ea typeface="ＭＳ Ｐゴシック" pitchFamily="32" charset="-128"/>
              </a:rPr>
              <a:t>Новации при проведении закупок для МСП</a:t>
            </a:r>
            <a:endParaRPr lang="ru-RU" b="1" dirty="0">
              <a:solidFill>
                <a:srgbClr val="FF0000"/>
              </a:solidFill>
              <a:latin typeface="Trebuchet MS" pitchFamily="32" charset="0"/>
              <a:ea typeface="ＭＳ Ｐゴシック" pitchFamily="32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rebuchet MS" pitchFamily="32" charset="0"/>
                <a:ea typeface="ＭＳ Ｐゴシック" pitchFamily="32" charset="-128"/>
              </a:rPr>
              <a:t>Введено базовое регулирование осуществления закупочной деятельности по Закону № 223-ФЗ</a:t>
            </a:r>
            <a:endParaRPr lang="ru-RU" b="1" dirty="0">
              <a:solidFill>
                <a:srgbClr val="FF0000"/>
              </a:solidFill>
              <a:latin typeface="Trebuchet MS" pitchFamily="32" charset="0"/>
              <a:ea typeface="ＭＳ Ｐゴシック" pitchFamily="32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44"/>
            <a:ext cx="7859737" cy="44291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"/>
            <a:ext cx="8001055" cy="5214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rebuchet MS" pitchFamily="32" charset="0"/>
                <a:ea typeface="ＭＳ Ｐゴシック" pitchFamily="32" charset="-128"/>
              </a:rPr>
              <a:t>Возможность применения типового положения о закупках</a:t>
            </a:r>
            <a:endParaRPr lang="ru-RU" b="1" dirty="0">
              <a:solidFill>
                <a:srgbClr val="FF0000"/>
              </a:solidFill>
              <a:latin typeface="Trebuchet MS" pitchFamily="32" charset="0"/>
              <a:ea typeface="ＭＳ Ｐゴシック" pitchFamily="32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8"/>
            <a:ext cx="7197745" cy="48307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22031" y="844153"/>
            <a:ext cx="8579827" cy="38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8"/>
              </a:spcBef>
            </a:pPr>
            <a:endParaRPr lang="ru-RU" i="1" dirty="0">
              <a:solidFill>
                <a:srgbClr val="000090"/>
              </a:solidFill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008935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" y="0"/>
            <a:ext cx="9142535" cy="4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>
            <a:spAutoFit/>
          </a:bodyPr>
          <a:lstStyle/>
          <a:p>
            <a:pPr>
              <a:tabLst>
                <a:tab pos="0" algn="l"/>
                <a:tab pos="381509" algn="l"/>
                <a:tab pos="764371" algn="l"/>
                <a:tab pos="1147232" algn="l"/>
                <a:tab pos="1530094" algn="l"/>
                <a:tab pos="1912955" algn="l"/>
                <a:tab pos="2295817" algn="l"/>
                <a:tab pos="2678678" algn="l"/>
                <a:tab pos="3061540" algn="l"/>
                <a:tab pos="3444401" algn="l"/>
                <a:tab pos="3827263" algn="l"/>
                <a:tab pos="4210124" algn="l"/>
                <a:tab pos="4592986" algn="l"/>
                <a:tab pos="4975847" algn="l"/>
                <a:tab pos="5358709" algn="l"/>
                <a:tab pos="5741570" algn="l"/>
                <a:tab pos="6124432" algn="l"/>
                <a:tab pos="6507293" algn="l"/>
                <a:tab pos="6890155" algn="l"/>
                <a:tab pos="7273016" algn="l"/>
                <a:tab pos="7655878" algn="l"/>
                <a:tab pos="8019799" algn="l"/>
              </a:tabLst>
            </a:pPr>
            <a:r>
              <a:rPr lang="ru-RU" sz="26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</a:rPr>
              <a:t>ПЕРАТОРЫ ЭЛЕКТРОННЫХ ПЛОЩАДОК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ФАС\20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304"/>
            <a:ext cx="7621064" cy="18576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rebuchet MS" pitchFamily="32" charset="0"/>
                <a:ea typeface="ＭＳ Ｐゴシック" pitchFamily="32" charset="-128"/>
              </a:rPr>
              <a:t>Установлены особенности проведения закрытых закупок</a:t>
            </a:r>
            <a:endParaRPr lang="ru-RU" b="1" dirty="0">
              <a:solidFill>
                <a:srgbClr val="FF0000"/>
              </a:solidFill>
              <a:latin typeface="Trebuchet MS" pitchFamily="32" charset="0"/>
              <a:ea typeface="ＭＳ Ｐゴシック" pitchFamily="32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34"/>
            <a:ext cx="7500990" cy="48577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4" name="Picture 2" descr="F:\ФАС\223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15" y="696618"/>
            <a:ext cx="7801609" cy="4266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latin typeface="Trebuchet MS" pitchFamily="32" charset="0"/>
                <a:ea typeface="ＭＳ Ｐゴシック" pitchFamily="32" charset="-128"/>
              </a:rPr>
              <a:t>Возвращен порядок обжалования действий, бездействий Заказчика при проведении закупок: </a:t>
            </a:r>
            <a:endParaRPr lang="ru-RU" dirty="0">
              <a:latin typeface="Trebuchet MS" pitchFamily="32" charset="0"/>
              <a:ea typeface="ＭＳ Ｐゴシック" pitchFamily="32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857620" y="785800"/>
            <a:ext cx="5010176" cy="69850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Отсутствие регламентации случаев закупки у единственного поставщика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857620" y="1571618"/>
            <a:ext cx="5010176" cy="784226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>
                <a:solidFill>
                  <a:srgbClr val="FFFFFF"/>
                </a:solidFill>
              </a:rPr>
              <a:t>Отсутствие регламентации выбора способа закупки и закрытого перечня видов закупок (кроме СМП)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786182" y="2428874"/>
            <a:ext cx="5186392" cy="14668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>
                <a:solidFill>
                  <a:srgbClr val="FFFFFF"/>
                </a:solidFill>
              </a:rPr>
              <a:t>Недостаточная регламентация процедур закупок, критериев оценки заявок, исчерпывающего перечня требований к участникам закупок и отбора победителя для закупок (кроме СМП)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714744" y="4000510"/>
            <a:ext cx="5214974" cy="1000114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>
                <a:solidFill>
                  <a:srgbClr val="FFFFFF"/>
                </a:solidFill>
              </a:rPr>
              <a:t>Отсутствие четкой регламентации порядка проведения операторами электронных площадок закупок в электронной форме </a:t>
            </a:r>
            <a:r>
              <a:rPr lang="en-US" sz="1800" dirty="0">
                <a:solidFill>
                  <a:srgbClr val="FFFFFF"/>
                </a:solidFill>
              </a:rPr>
              <a:t/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ru-RU" sz="1800" dirty="0">
                <a:solidFill>
                  <a:srgbClr val="FFFFFF"/>
                </a:solidFill>
              </a:rPr>
              <a:t>не для СМП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6"/>
            <a:ext cx="20161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71604" y="0"/>
            <a:ext cx="6000792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5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100" b="1" dirty="0" smtClean="0">
                <a:solidFill>
                  <a:srgbClr val="FF0000"/>
                </a:solidFill>
                <a:latin typeface="Trebuchet MS" pitchFamily="32" charset="0"/>
                <a:ea typeface="ＭＳ Ｐゴシック" pitchFamily="32" charset="-128"/>
              </a:rPr>
              <a:t>Ключевые проблемы Закона № 223-ФЗ</a:t>
            </a:r>
            <a:endParaRPr lang="ru-RU" sz="2100" b="1" dirty="0">
              <a:solidFill>
                <a:srgbClr val="FF0000"/>
              </a:solidFill>
              <a:latin typeface="Trebuchet MS" pitchFamily="32" charset="0"/>
              <a:ea typeface="ＭＳ Ｐゴシック" pitchFamily="32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14400" y="1526382"/>
            <a:ext cx="7345974" cy="60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r>
              <a:rPr lang="ru-RU" sz="3400" b="1" dirty="0">
                <a:solidFill>
                  <a:srgbClr val="333399"/>
                </a:solidFill>
              </a:rPr>
              <a:t>СПАСИБО ЗА ВНИМАНИЕ!</a:t>
            </a:r>
          </a:p>
        </p:txBody>
      </p: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2571736" y="2357436"/>
            <a:ext cx="3868614" cy="1661815"/>
            <a:chOff x="1828801" y="2743200"/>
            <a:chExt cx="4190999" cy="2215753"/>
          </a:xfrm>
        </p:grpSpPr>
        <p:pic>
          <p:nvPicPr>
            <p:cNvPr id="16389" name="Picture 5" descr="FAS-logo-color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Box 8"/>
            <p:cNvSpPr txBox="1">
              <a:spLocks noChangeArrowheads="1"/>
            </p:cNvSpPr>
            <p:nvPr/>
          </p:nvSpPr>
          <p:spPr bwMode="auto">
            <a:xfrm>
              <a:off x="2438400" y="2819400"/>
              <a:ext cx="342900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ru-RU" dirty="0">
                  <a:solidFill>
                    <a:srgbClr val="333399"/>
                  </a:solidFill>
                </a:rPr>
                <a:t> </a:t>
              </a:r>
              <a:r>
                <a:rPr lang="en-US" dirty="0">
                  <a:solidFill>
                    <a:srgbClr val="333399"/>
                  </a:solidFill>
                </a:rPr>
                <a:t>www.fas.gov.ru</a:t>
              </a:r>
            </a:p>
          </p:txBody>
        </p:sp>
        <p:sp>
          <p:nvSpPr>
            <p:cNvPr id="16393" name="TextBox 9"/>
            <p:cNvSpPr txBox="1">
              <a:spLocks noChangeArrowheads="1"/>
            </p:cNvSpPr>
            <p:nvPr/>
          </p:nvSpPr>
          <p:spPr bwMode="auto">
            <a:xfrm>
              <a:off x="2438400" y="3591580"/>
              <a:ext cx="342900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dirty="0">
                <a:solidFill>
                  <a:srgbClr val="333399"/>
                </a:solidFill>
              </a:endParaRPr>
            </a:p>
          </p:txBody>
        </p:sp>
        <p:sp>
          <p:nvSpPr>
            <p:cNvPr id="16394" name="TextBox 10"/>
            <p:cNvSpPr txBox="1">
              <a:spLocks noChangeArrowheads="1"/>
            </p:cNvSpPr>
            <p:nvPr/>
          </p:nvSpPr>
          <p:spPr bwMode="auto">
            <a:xfrm>
              <a:off x="2590799" y="4343400"/>
              <a:ext cx="342900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dirty="0">
                <a:solidFill>
                  <a:srgbClr val="333399"/>
                </a:solidFill>
              </a:endParaRPr>
            </a:p>
          </p:txBody>
        </p:sp>
      </p:grp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010400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6DA73ED5-DBAB-49A6-8375-3947F93A1BDF}" type="slidenum">
              <a:rPr lang="ru-RU" sz="1400" b="1">
                <a:solidFill>
                  <a:schemeClr val="bg1"/>
                </a:solidFill>
              </a:rPr>
              <a:pPr algn="r" eaLnBrk="1" hangingPunct="1"/>
              <a:t>43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71802" y="3000378"/>
            <a:ext cx="38796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ru-RU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http://murmansk.fas.gov.ru/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12" name="Picture 5" descr="FAS-logo-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286130"/>
            <a:ext cx="492368" cy="43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-142894"/>
            <a:ext cx="8715436" cy="857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Основания возврата электронной заявки оператором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A5A3F-A24F-4D4A-A759-69013738A3D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50" name="Picture 2" descr="F:\ФАС\26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10" y="1038011"/>
            <a:ext cx="7735380" cy="30674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" y="0"/>
            <a:ext cx="914253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700" b="1" dirty="0" smtClean="0">
                <a:solidFill>
                  <a:srgbClr val="FF0000"/>
                </a:solidFill>
                <a:cs typeface="Times New Roman" pitchFamily="18" charset="0"/>
              </a:rPr>
              <a:t>Порядок проведения электронного аукциона</a:t>
            </a:r>
            <a:endParaRPr lang="ru-RU" sz="27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376246" y="681038"/>
            <a:ext cx="5767754" cy="27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marL="457200" indent="-4572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Aft>
                <a:spcPts val="1023"/>
              </a:spcAft>
              <a:buClr>
                <a:srgbClr val="FF0033"/>
              </a:buClr>
              <a:buSzPct val="85000"/>
            </a:pPr>
            <a:endParaRPr lang="ru-RU" sz="1700" dirty="0">
              <a:solidFill>
                <a:srgbClr val="000090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828801" y="4914900"/>
            <a:ext cx="61707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7925" tIns="38963" rIns="77925" bIns="3896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008935" y="49149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698" tIns="39883" rIns="76698" bIns="39883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 b="1" dirty="0">
              <a:solidFill>
                <a:srgbClr val="FFFFFF"/>
              </a:solidFill>
            </a:endParaRPr>
          </a:p>
        </p:txBody>
      </p:sp>
      <p:pic>
        <p:nvPicPr>
          <p:cNvPr id="2050" name="Picture 2" descr="F:\ФАС\Слайд 3-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24"/>
            <a:ext cx="7858180" cy="426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3108" y="1928808"/>
            <a:ext cx="1857388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ч.2 ст.63 – 7 дней;</a:t>
            </a:r>
            <a:br>
              <a:rPr lang="ru-RU" sz="1400" dirty="0" smtClean="0"/>
            </a:br>
            <a:r>
              <a:rPr lang="ru-RU" sz="1400" dirty="0" smtClean="0"/>
              <a:t>ч.3 ст.63 -15 дней</a:t>
            </a:r>
            <a:endParaRPr lang="ru-RU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285770"/>
            <a:ext cx="8229600" cy="8572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 01.07.2018 первая часть заявки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A5A3F-A24F-4D4A-A759-69013738A3D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4" name="Picture 2" descr="F:\ФАС\28-11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72"/>
            <a:ext cx="8606922" cy="435353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142894"/>
            <a:ext cx="8229600" cy="857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Рассмотрение первых частей заявок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A5A3F-A24F-4D4A-A759-69013738A3D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098" name="Picture 2" descr="F:\ФАС\29-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8"/>
            <a:ext cx="7449590" cy="36485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2"/>
            <a:ext cx="8229600" cy="857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01.07.2018 вторая часть заявки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52"/>
            <a:ext cx="8229600" cy="3394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04E28-F356-402A-8FC7-104B18A060E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122" name="Picture 2" descr="F:\ФАС\44-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62"/>
            <a:ext cx="7459117" cy="41153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13726</TotalTime>
  <Words>473</Words>
  <Application>Microsoft Office PowerPoint</Application>
  <PresentationFormat>Экран (16:9)</PresentationFormat>
  <Paragraphs>110</Paragraphs>
  <Slides>43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Слайд 1</vt:lpstr>
      <vt:lpstr>Способы закупок в 44-ФЗ с 01.07.2018 и с 01.01.2019 </vt:lpstr>
      <vt:lpstr>Электронные закупки</vt:lpstr>
      <vt:lpstr>Слайд 4</vt:lpstr>
      <vt:lpstr>Основания возврата электронной заявки оператором</vt:lpstr>
      <vt:lpstr>Слайд 6</vt:lpstr>
      <vt:lpstr>С 01.07.2018 первая часть заявки</vt:lpstr>
      <vt:lpstr>Рассмотрение первых частей заявок</vt:lpstr>
      <vt:lpstr>С 01.07.2018 вторая часть заявки</vt:lpstr>
      <vt:lpstr>Рассмотрение вторых частей заявок </vt:lpstr>
      <vt:lpstr>Случаи несостоявшегося аукциона</vt:lpstr>
      <vt:lpstr>Слайд 12</vt:lpstr>
      <vt:lpstr>Заключение контракта при разногласиях</vt:lpstr>
      <vt:lpstr>Проведение запроса котировок в электронной форме с 01.07.2018</vt:lpstr>
      <vt:lpstr>Заявка на участие в запросе котировок</vt:lpstr>
      <vt:lpstr>Слайд 16</vt:lpstr>
      <vt:lpstr>Признание запроса котировок в электронной несостоявшимся</vt:lpstr>
      <vt:lpstr>Изменения в заявке на участие в «бумажном» ЗК с 01.07.2018</vt:lpstr>
      <vt:lpstr>Порядок проведения открытого конкурса в электронной форме по 44-ФЗ</vt:lpstr>
      <vt:lpstr>Порядок проведения открытого конкурса и конкурса с ограниченным участием в электронной форме по 44-ФЗ</vt:lpstr>
      <vt:lpstr>Содержание заявки</vt:lpstr>
      <vt:lpstr>Содержание заявки</vt:lpstr>
      <vt:lpstr>Основания возврата заявки оператором</vt:lpstr>
      <vt:lpstr>Рассмотрение и оценка первых частей</vt:lpstr>
      <vt:lpstr>Подача окончательных предложений о цене контракта</vt:lpstr>
      <vt:lpstr>Рассмотрение и оценка вторых частей</vt:lpstr>
      <vt:lpstr>Рассмотрение и оценка вторых частей</vt:lpstr>
      <vt:lpstr>Подведение итогов конкурса</vt:lpstr>
      <vt:lpstr>Подведение итогов конкурса – содержание протокола:</vt:lpstr>
      <vt:lpstr>Порядок проведения двухэтапного конкурса в электронной форме</vt:lpstr>
      <vt:lpstr>Основания для проведения запроса предложений с 01.07.2018</vt:lpstr>
      <vt:lpstr>Запрос предложений в электронной форме с 01.07.2018 (ст.83.1)</vt:lpstr>
      <vt:lpstr>Запрос предложений с 01.07.2018:основные изменения</vt:lpstr>
      <vt:lpstr>Порядок проведения запроса предложений в электронной форме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Клименкова А.В.</dc:creator>
  <cp:lastModifiedBy>Анна</cp:lastModifiedBy>
  <cp:revision>503</cp:revision>
  <cp:lastPrinted>2010-06-03T09:58:05Z</cp:lastPrinted>
  <dcterms:created xsi:type="dcterms:W3CDTF">2011-05-31T12:12:04Z</dcterms:created>
  <dcterms:modified xsi:type="dcterms:W3CDTF">2018-09-13T14:58:50Z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